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305" r:id="rId2"/>
    <p:sldId id="303" r:id="rId3"/>
    <p:sldId id="304" r:id="rId4"/>
    <p:sldId id="307" r:id="rId5"/>
    <p:sldId id="300" r:id="rId6"/>
    <p:sldId id="301" r:id="rId7"/>
    <p:sldId id="306" r:id="rId8"/>
    <p:sldId id="284" r:id="rId9"/>
    <p:sldId id="309" r:id="rId10"/>
    <p:sldId id="308" r:id="rId11"/>
    <p:sldId id="289" r:id="rId12"/>
    <p:sldId id="285" r:id="rId13"/>
    <p:sldId id="290" r:id="rId14"/>
    <p:sldId id="311" r:id="rId15"/>
    <p:sldId id="312" r:id="rId16"/>
    <p:sldId id="313" r:id="rId17"/>
    <p:sldId id="282" r:id="rId18"/>
    <p:sldId id="261" r:id="rId19"/>
    <p:sldId id="293" r:id="rId20"/>
    <p:sldId id="294" r:id="rId21"/>
  </p:sldIdLst>
  <p:sldSz cx="9144000" cy="6858000" type="screen4x3"/>
  <p:notesSz cx="6788150" cy="99234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82" autoAdjust="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4925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3277B-A209-4249-B5FE-582F5FDD3756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3288"/>
            <a:ext cx="5429250" cy="44656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4988"/>
            <a:ext cx="29416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4925" y="9424988"/>
            <a:ext cx="29416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19B821-4840-41E5-A404-813F0F5C0AC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Приложение 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9B821-4840-41E5-A404-813F0F5C0AC2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FFFE2-4238-4493-9277-30C41FB7927A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1ABB3A-1498-4EEF-8238-45935F58CE5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hyperlink" Target="mailto:uososch@mail.ru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1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14282" y="1142984"/>
            <a:ext cx="8715436" cy="4525963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«Педагог в годы Великой Отечественной войны»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14290"/>
            <a:ext cx="87154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БЮДЖЕТНОЕ ОБЩЕОБРАЗОВАТЕЛЬНОЕ УЧРЕЖДЕНИЕ  «УОЛБУТСКАЯ СРЕДНЯЯ ОБЩЕОБРАЗОВАТЕЛЬНАЯ ШКОЛА им С.Ф. Маркова»</a:t>
            </a:r>
            <a:endParaRPr lang="ru-RU" sz="105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МР </a:t>
            </a:r>
            <a:r>
              <a:rPr lang="ru-RU" sz="1200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Абыйский</a:t>
            </a:r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улус (район), Республика Саха (Якутия)</a:t>
            </a:r>
            <a:endParaRPr lang="ru-RU" sz="105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678881 </a:t>
            </a:r>
            <a:r>
              <a:rPr lang="ru-RU" sz="1200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Абыйский</a:t>
            </a:r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улус, </a:t>
            </a:r>
            <a:r>
              <a:rPr lang="ru-RU" sz="1200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с.Кенг-Кюель</a:t>
            </a:r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 </a:t>
            </a:r>
            <a:r>
              <a:rPr lang="ru-RU" sz="1200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ул.С.Ф.Маркова</a:t>
            </a:r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1.  факс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23-368 E-mail: </a:t>
            </a:r>
            <a:r>
              <a:rPr lang="en-US" sz="1200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  <a:hlinkClick r:id="rId4"/>
              </a:rPr>
              <a:t>uososch@mail</a:t>
            </a:r>
            <a:r>
              <a:rPr lang="en-US" sz="12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  <a:hlinkClick r:id="rId4"/>
              </a:rPr>
              <a:t>.</a:t>
            </a:r>
            <a:r>
              <a:rPr lang="ru-RU" sz="1200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  <a:hlinkClick r:id="rId4"/>
              </a:rPr>
              <a:t>ru</a:t>
            </a:r>
            <a:endParaRPr lang="ru-RU" sz="105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4282" y="2143116"/>
            <a:ext cx="87154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Тема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работы </a:t>
            </a:r>
            <a:r>
              <a:rPr lang="ru-RU" b="1" dirty="0" smtClean="0">
                <a:solidFill>
                  <a:srgbClr val="002060"/>
                </a:solidFill>
                <a:ea typeface="Calibri" pitchFamily="34" charset="0"/>
                <a:cs typeface="Times New Roman" pitchFamily="18" charset="0"/>
              </a:rPr>
              <a:t>«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Марков С.Ф – учитель - воин      Великой  Отечественной войны 1941-1945гг</a:t>
            </a:r>
            <a:r>
              <a:rPr lang="ru-RU" b="1" dirty="0" smtClean="0">
                <a:solidFill>
                  <a:srgbClr val="002060"/>
                </a:solidFill>
                <a:ea typeface="Calibri" pitchFamily="34" charset="0"/>
                <a:cs typeface="Times New Roman" pitchFamily="18" charset="0"/>
              </a:rPr>
              <a:t>»</a:t>
            </a:r>
            <a:endParaRPr lang="ru-RU" sz="1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G:\Новая папка Марков С.Ф\Новая папка Марков С.Ф\1 00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2857496"/>
            <a:ext cx="1566867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2500298" y="4143380"/>
            <a:ext cx="62865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Работа:  Никитиной Клавдии Борисовны, ученицы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класса</a:t>
            </a:r>
            <a:endParaRPr lang="ru-RU" sz="1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МБОУ </a:t>
            </a:r>
            <a:r>
              <a:rPr lang="ru-RU" dirty="0" smtClean="0">
                <a:solidFill>
                  <a:srgbClr val="002060"/>
                </a:solidFill>
                <a:ea typeface="Calibri" pitchFamily="34" charset="0"/>
                <a:cs typeface="Times New Roman" pitchFamily="18" charset="0"/>
              </a:rPr>
              <a:t>«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Уолбутская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СОШ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им.С.Ф.Маркова</a:t>
            </a:r>
            <a:r>
              <a:rPr lang="ru-RU" dirty="0" smtClean="0">
                <a:solidFill>
                  <a:srgbClr val="002060"/>
                </a:solidFill>
                <a:ea typeface="Calibri" pitchFamily="34" charset="0"/>
                <a:cs typeface="Times New Roman" pitchFamily="18" charset="0"/>
              </a:rPr>
              <a:t>»</a:t>
            </a:r>
            <a:endParaRPr lang="ru-RU" sz="1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руководитель: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Дохунаева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Ольга Алексеевна</a:t>
            </a:r>
            <a:endParaRPr lang="ru-RU" sz="1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учитель истории и обществознания</a:t>
            </a:r>
            <a:endParaRPr lang="ru-RU" sz="1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высшей  квалификационной категории</a:t>
            </a:r>
            <a:endParaRPr lang="ru-RU" sz="1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7158" y="1285860"/>
            <a:ext cx="81051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Творческий конкурс, посвященный Году педагога и наставника «И это всё о них…»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28596" y="785794"/>
            <a:ext cx="82868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Содержание:</a:t>
            </a:r>
          </a:p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Введение                                                                               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3 - 4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Биография С.Ф.Маркова                                                     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Боевой путь солдата                                                            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Воспоминание С.Ф.Маркова                                              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7-8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Учитель-воин                                                                       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9</a:t>
            </a:r>
          </a:p>
          <a:p>
            <a:pPr algn="just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Заключение                                                                           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стр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10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Список использованных источников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стр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11                            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Приложение                                                                          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стр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12- 20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14282" y="142852"/>
            <a:ext cx="8715436" cy="8125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Введение: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своей исследовательской работе хочу рассказать о ветеране Великой Отечественной войны,  учителе – воине  честно сражавшемся на фронтах войны, и честно трудившегося  на благо нашей Родины, выполняя свою главную работу по воспитанию подрастающего поколения. Поэтому я выбрала тему « С.Ф.Марков-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- воин Великой  Отечественной войны 1941-1945гг</a:t>
            </a:r>
            <a:r>
              <a:rPr lang="ru-RU" dirty="0" smtClean="0">
                <a:solidFill>
                  <a:srgbClr val="002060"/>
                </a:solidFill>
                <a:ea typeface="Calibri" pitchFamily="34" charset="0"/>
                <a:cs typeface="Times New Roman" pitchFamily="18" charset="0"/>
              </a:rPr>
              <a:t>»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Собранные  сведения об учителе-воине,  его личные качества, трудовые дела являются очень хорошим примером в воспитании подрастающего поколения.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Значима она и для  школьного музея. Я  решила пополнить музейный архив материалами, рассказывающими об участии в войне Семена Фёдоровича Маркова.  Считаю, что эта тема приобретает особую актуальность в год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педагога и наставника.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Цель работы: 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выяснить, восстановить исторические события Великой Отечественной войны на примере жизни учителя – воина С.Ф.Маркова, чье имя носит наша школа.. </a:t>
            </a:r>
          </a:p>
          <a:p>
            <a:pPr fontAlgn="base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fontAlgn="base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1) собрать информацию о фронтовой жизни Маркова Семена Фёдоровича, его  вкладе в приближение  Победы</a:t>
            </a:r>
          </a:p>
          <a:p>
            <a:pPr fontAlgn="base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2) изучить его жизнь до и после войны; </a:t>
            </a:r>
          </a:p>
          <a:p>
            <a:pPr lvl="0" fontAlgn="base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3) показать на примере судеб конкретного  учителя подвиг в годы войны;</a:t>
            </a:r>
          </a:p>
          <a:p>
            <a:pPr lvl="0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4) систематизировать имеющийся по данной теме материал и дополнить его новыми исследованиями с дальнейшей передачей в музейную комнату школы;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5) сохранение памяти об участниках Великой Отечественной войны,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воспитание уважения  к  памяти Маркова С.Ф.  и сбор материала для создания уголка  Боевой Славы. </a:t>
            </a:r>
          </a:p>
          <a:p>
            <a:pPr lvl="0"/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357166"/>
            <a:ext cx="8715436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Предмет исследования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: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судьба учителя-воина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Маркова Семена Фёдоровича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, участника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Lucida Sans Unicode" pitchFamily="34" charset="0"/>
                <a:cs typeface="Times New Roman" pitchFamily="18" charset="0"/>
              </a:rPr>
              <a:t>Великой Отечественной войны.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Объектом исследования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являются собранные материалы о учителе-воине С.Ф.Маркова – участнике  Великой Отечественной войны.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Lucida Sans Unicode" pitchFamily="34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Источники исследования: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личные и семейные материалы: </a:t>
            </a:r>
          </a:p>
          <a:p>
            <a:pPr lvl="0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материалы музейной комнаты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Уолбутской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школы;</a:t>
            </a:r>
          </a:p>
          <a:p>
            <a:pPr lvl="0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воспоминания жителей села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Кенг-Кюель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интернет- ресурс.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Гипотеза: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учителя-фронтовики были защитниками Родины, принимали участие в Великой Отечественной войне и внесли посильный вклад в Великую Победу.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Практическая значимость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материалы, собранные, послужат для использования учителями на уроках мужества, внеклассных мероприятиях, а также при проведения экскурсий в школьном музее.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571480"/>
            <a:ext cx="8715436" cy="5257800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785794"/>
            <a:ext cx="871543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До войны</a:t>
            </a: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Родился  в 1924 году в селе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Моорук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Мегино-Кангаласского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района ЯАССР.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Летом в 1941 года он окончил 1 курс педучилища. Ему было 17 лет.  Он собирался съездить на малую родину в село Табага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Мегино-Кангаласского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района. Было воскресенье и Семен с однокурсниками решили искупаться на речке. Вдруг из репродуктора объявили  о войне, о том, что Германия напала на Советский Союз. Так в одно мгновенье решилась судьба многих парней, большинство из которых вместо продолжения учёбы сразу отправились на фронт.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первый призыв на фронт отправились старший брат Иннокентий Фёдорович, зять председатель сельсовета Феодосий Брызгалов. Семен вместо старшего брата работал заведующим библиотекой. В 1942 году его призвали в армию. Ему было 18 лет.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28926" y="214290"/>
            <a:ext cx="2832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Биография С.Ф.Маркова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143240" y="214290"/>
            <a:ext cx="3022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Боевой путь солдата</a:t>
            </a:r>
          </a:p>
        </p:txBody>
      </p:sp>
      <p:pic>
        <p:nvPicPr>
          <p:cNvPr id="4" name="Рисунок 3" descr="D:\Users\школа\AppData\Local\Microsoft\Windows\Temporary Internet Files\Content.Word\IMG_20211201_171823.jpg"/>
          <p:cNvPicPr/>
          <p:nvPr/>
        </p:nvPicPr>
        <p:blipFill>
          <a:blip r:embed="rId4" cstate="print"/>
          <a:srcRect l="19275" t="20203" r="15306" b="12990"/>
          <a:stretch>
            <a:fillRect/>
          </a:stretch>
        </p:blipFill>
        <p:spPr bwMode="auto">
          <a:xfrm rot="16200000">
            <a:off x="107125" y="535761"/>
            <a:ext cx="242889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428860" y="500042"/>
            <a:ext cx="650085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Мальте, а потом в Нерчинске  он прошел военную  подготовку на 4 месяца. В начале декабря 1942 года  его отправили на Западный фронт. Он служил на станции Лиски близ города Воронежа, рядовым солдатом в составе Степного фронта. 23 января 1943 года, во время атаки, его контузило. 20 дней лечился в госпитале. После госпиталя его отправили в Верховное Главное Резервное командование. Он попал в 4 батальон Главного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военно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химического  управления. 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3000372"/>
            <a:ext cx="8572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14282" y="2887682"/>
            <a:ext cx="5214974" cy="39703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Лето 1942года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Мальта- Нерчинск, военная подготовка;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Начало декабря 1942 года, Западный фронт;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станция Лиски близ города Воронежа, рядовой солдат в составе Степного фронта;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23 января 1943 года, госпиталь;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4 батальон Главного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военно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химического  управления;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июле 1943г  участвовал в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Орловско-Курской-Белгородской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операции;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1944г .в городе Ровно был переведен штабным писарем;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г.Здолбунов – получили весть о Победе.</a:t>
            </a: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http://lemur59.ru/sites/default/files/images/1357897861_02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2" y="3000372"/>
            <a:ext cx="3357586" cy="3657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571472" y="2571744"/>
            <a:ext cx="1428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г.Здолбунов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714612" y="214290"/>
            <a:ext cx="31883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Воспоминание С.Ф.Маркова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571480"/>
            <a:ext cx="9144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«Я служил 4 года 5 месяцев. После военной подготовки нас отправили на запад. Сквозь воздушных тревог, бомбардировок мы прибыли на Западный фронт.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первое время мы лежали на обороне, немцы в день атаковали несколько раз. Здесь я впервые стрелял в немцев. Однажды рано утром, нас загрузили на машины, ехали  мы  по берегу реки Дон в степь. Наша машина подорвалась на мине. Меня тяжело контузило. После госпиталя я попал в  4 батальон Главного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военно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химического  управления. И служил там до конца войны. В июле 1943года наша часть участвовала в 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Орловско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Курской – Белгородской операции. Во время воздушной тревоги маскировали  дымовой завесой.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 Великую Отечественную войну в составе химических войск имелись: технические бригады (для постановки дымов и маскировки крупных объектов),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бригады, батальоны и роты противохимической защиты, огнемётные батальоны и роты, базы, склады и т. д. Во время войны советские химические войска поддерживали высокую готовность противохимической защиты частей и соединений армии на случай применения противником химического оружия, уничтожали врага с помощью огнемётов и осуществляли дымовую маскировку войск. В городе Ровно,  меня по состоянию здоровья, перевели на должность штабного писаря. За три года  я подружился с людьми разной национальности. Но очень хотел разговаривать по-якутски (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сахалыы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 Я служил вместе с татарином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Анчурин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Саидом. Оба пытались разговаривать на родном языке. Я рассказывал Саиду о своей малой родине на якутском языке и  он понимал о чем идет речь. В 1944 году Красная Армия полностью освободила территорию СССР. Нашу бригаду не впустили за границу.  В г. Здолбунове,  8 мая мы получили весть о Победе над фашистской Германией.</a:t>
            </a:r>
            <a:endParaRPr lang="ru-RU" dirty="0" smtClean="0"/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original.jp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>
            <a:off x="0" y="3765550"/>
            <a:ext cx="146050" cy="195263"/>
          </a:xfr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pic>
        <p:nvPicPr>
          <p:cNvPr id="3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714612" y="214290"/>
            <a:ext cx="31883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Воспоминание С.Ф.Маркова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642918"/>
            <a:ext cx="878687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«9 мая в 4 часа утра начались залпы  из всех оружий. Начался массовый праздник. Вечером дали разноцветный салют. Я только тогда осознал, что какое счастье остаться в живых после такой войны. Если бы я не попал в эту часть, то в поле боя Курской дуги  вряд ли остался  в живых. Нас было 5 братьев, 4 ушли на фронт. Не вернулись с войны три брата и зять.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Победное шествие Красной Армии привело к тому, что салюты в Москве стали традиционными. Всего же за время войны было проведено 355 салютов. Самым грандиозным стал победный салют 9 мая 1945 года. Именно тогда 1000 орудий 30 артиллерийскими залпами возвестили всему миру, что Великая Отечественная война закончена. Враг был побежден, за нами была Великая Победа.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В сентябре нашу часть расформировали. Нас отправили в Кострому в военное училище. Там учились вместе с нами курсанты из Югославии и Монголии. В 1946 году опять попал в госпиталь с пневмонией. Осенью меня уволили в запас. Домой ехал 2 месяца. По приказу военкомата,  я сопровождал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курсантов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Монголии до Улан-Удэ. Только в декабре прибыл в Якутск. Я горжусь , что защищал Родину в ее трудную минуту, счастлив, что вернулся живым  к родным.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714612" y="214290"/>
            <a:ext cx="3112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С.Ф.Марков - учитель-воин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571480"/>
            <a:ext cx="8858312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После войны С.Ф.Марков работал  в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наслежном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совете. Потом продолжил учёбу в  Якутском  педагогическом училище. В 1950-1953 годах  работал учителем начальных классов в родном селе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Моорук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В 1953 году по распределению прибыл в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Абыйский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район в село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Сыаганнаах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 Учителю было 29 лет, но этот молодой человек прошел всю войну, имел широкий кругозор, был готов работать в самых трудных условиях. В 1954 году его перевели работать заведующим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Уолбутской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начальной школы. В должности учителем начальных классов и  заведующим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Уолбутской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начальной школы  работал с 1954-1971 год. Организовал школьный краеведческий музей с редкими экспонатами. Являлся секретарем партийной организации, лектором общества «Знание». В 1971-1975 годах  работал председателем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Уолбутского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наслега. Потом опять работал учителем начальных классов с 1975-1979 год.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Марков Семен Федорович, заслуженный работник народного хозяйства Республики Саха (Якутия), «Отличник образования РСФСР», Почётный гражданин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Абыйского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района, также награжден грамотами и благодарственными письмами.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Его боевые награды: кавалер ордена Отечественной войны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степени, медаль “За победу над Германией”, медаль “За победу над Японией”, медаль «За доблестный труд в Великой Отечественной войне 1941—1945 гг.», Юбилейная медаль «Двадцать лет Победы в Великой Отечественной войне 1941–1945 гг.», Юбилейной медалью “50 лет Вооруженных Сил СССР”, Юбилейная медаль «За доблестный труд (за воинскую доблесть).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ознаменование 100-летия со дня рождения Владимира Ильича Ленина».  С 2004 года наша школа носит имя Семена Фёдоровича Маркова.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86116" y="214290"/>
            <a:ext cx="14534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642918"/>
            <a:ext cx="871543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Изучив,  жизнь и деятельность Маркова Семена Фёдоровича, я поняла вклад рядового солдата в Великую Победу советского народа над фашизмом. Из маленьких подвигов солдат и офицеров всех национальностей сложился великий подвиг великой страны.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Собирая материалы о учителе –воине , я горжусь , что прикоснулась к его биографии и убедилась: не только на войне  Семен Фёдорович был мужественным воином, но и в мирное время оставался верным главному предназначению на земле – быть настоящим человеком, наставником для подрастающего поколения.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Вывод:  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Выбранная мной тема исследования  актуальна для наших сверстников и для всего  населения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Уолбутского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сельского поселения. </a:t>
            </a:r>
          </a:p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Семену  Фёдоровичу было в 18 лет, когда он с оружием в руках, защищал  нашу Родину. Целых 4 года и 5 месяцев он находился на фронте, освобождая родную  землю от фашистов. Значит он возмужал на войне, узнал всю тяжесть армейской жизни в молодом возрасте. Не ожесточилось его сердце на войне</a:t>
            </a:r>
            <a:r>
              <a:rPr lang="ru-RU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Семен Фёдорович  посвятил себя нелёгкому, но  нужному делу – воспитанию детей. 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Молодое  поколение должно брать пример с людей военного поколения, показавших себя мужественными в годы испытаний и проявивших лучшие человеческие качества в мирное время.</a:t>
            </a: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0" y="428625"/>
            <a:ext cx="8229600" cy="71437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357554" y="214290"/>
            <a:ext cx="1490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Литература: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1000108"/>
            <a:ext cx="82868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Великая Отечественная. Москва. «Планета».1985г.</a:t>
            </a:r>
          </a:p>
          <a:p>
            <a:pPr marL="342900" indent="-342900">
              <a:buAutoNum type="arabicPeriod"/>
            </a:pP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Уолбуттар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килбиэннээх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улэннэн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Кыайыыны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уьансыбыттара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Белая Гора.2005с.</a:t>
            </a:r>
          </a:p>
          <a:p>
            <a:pPr marL="342900" indent="-342900">
              <a:buAutoNum type="arabicPeriod"/>
            </a:pP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Хорсун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буойун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чулуу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киьи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Белая Гора.2004с.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Архив школьного музея.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Помним !Гордимся !Благодарим!. Белая Гора. 2010г.</a:t>
            </a:r>
          </a:p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Семейный альбом С.Ф.Маркова.</a:t>
            </a:r>
          </a:p>
          <a:p>
            <a:pPr marL="342900" indent="-342900">
              <a:buAutoNum type="arabicPeriod"/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286644" y="214290"/>
            <a:ext cx="144161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Приложение 1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Изображение второй степени награды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1285860"/>
            <a:ext cx="1428750" cy="1543051"/>
          </a:xfrm>
          <a:prstGeom prst="rect">
            <a:avLst/>
          </a:prstGeom>
          <a:noFill/>
        </p:spPr>
      </p:pic>
      <p:pic>
        <p:nvPicPr>
          <p:cNvPr id="15364" name="Picture 4" descr="Изображение орденской планки второй степени награды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00496" y="785794"/>
            <a:ext cx="952500" cy="400050"/>
          </a:xfrm>
          <a:prstGeom prst="rect">
            <a:avLst/>
          </a:prstGeom>
          <a:noFill/>
        </p:spPr>
      </p:pic>
      <p:pic>
        <p:nvPicPr>
          <p:cNvPr id="6" name="Рисунок 5" descr="D:\Users\школа\AppData\Local\Microsoft\Windows\Temporary Internet Files\Content.Word\IMG_20211203_170111.jpg"/>
          <p:cNvPicPr/>
          <p:nvPr/>
        </p:nvPicPr>
        <p:blipFill>
          <a:blip r:embed="rId6" cstate="print"/>
          <a:srcRect l="3688" t="15598" r="2993" b="10897"/>
          <a:stretch>
            <a:fillRect/>
          </a:stretch>
        </p:blipFill>
        <p:spPr bwMode="auto">
          <a:xfrm rot="16200000">
            <a:off x="-392941" y="1035827"/>
            <a:ext cx="4071966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D:\Users\школа\AppData\Local\Microsoft\Windows\Temporary Internet Files\Content.Word\IMG_20211203_164601.jpg"/>
          <p:cNvPicPr/>
          <p:nvPr/>
        </p:nvPicPr>
        <p:blipFill>
          <a:blip r:embed="rId7" cstate="print"/>
          <a:srcRect l="2000" t="17365" b="20060"/>
          <a:stretch>
            <a:fillRect/>
          </a:stretch>
        </p:blipFill>
        <p:spPr bwMode="auto">
          <a:xfrm>
            <a:off x="3214678" y="3929066"/>
            <a:ext cx="3286148" cy="2686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D:\Users\школа\AppData\Local\Microsoft\Windows\Temporary Internet Files\Content.Word\IMG_20211203_165604.jpg"/>
          <p:cNvPicPr/>
          <p:nvPr/>
        </p:nvPicPr>
        <p:blipFill>
          <a:blip r:embed="rId8" cstate="print"/>
          <a:srcRect l="7536" t="11966" r="8284" b="5342"/>
          <a:stretch>
            <a:fillRect/>
          </a:stretch>
        </p:blipFill>
        <p:spPr bwMode="auto">
          <a:xfrm rot="16200000">
            <a:off x="5500696" y="1142984"/>
            <a:ext cx="2928957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286644" y="214290"/>
            <a:ext cx="144161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Приложение 2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:\Users\школа\AppData\Local\Microsoft\Windows\Temporary Internet Files\Content.Word\IMG_20211203_170034.jpg"/>
          <p:cNvPicPr/>
          <p:nvPr/>
        </p:nvPicPr>
        <p:blipFill>
          <a:blip r:embed="rId3" cstate="print"/>
          <a:srcRect l="14885" t="12321" r="6489" b="8596"/>
          <a:stretch>
            <a:fillRect/>
          </a:stretch>
        </p:blipFill>
        <p:spPr bwMode="auto">
          <a:xfrm>
            <a:off x="571472" y="500042"/>
            <a:ext cx="221457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Users\школа\AppData\Local\Microsoft\Windows\Temporary Internet Files\Content.Word\IMG_20211203_164619.jpg"/>
          <p:cNvPicPr/>
          <p:nvPr/>
        </p:nvPicPr>
        <p:blipFill>
          <a:blip r:embed="rId4" cstate="print"/>
          <a:srcRect t="23810" b="22567"/>
          <a:stretch>
            <a:fillRect/>
          </a:stretch>
        </p:blipFill>
        <p:spPr bwMode="auto">
          <a:xfrm>
            <a:off x="3286116" y="428604"/>
            <a:ext cx="388145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Users\школа\AppData\Local\Microsoft\Windows\Temporary Internet Files\Content.Word\IMG_20211201_170403.jpg"/>
          <p:cNvPicPr/>
          <p:nvPr/>
        </p:nvPicPr>
        <p:blipFill>
          <a:blip r:embed="rId5" cstate="print">
            <a:lum bright="10000" contrast="20000"/>
          </a:blip>
          <a:srcRect l="4810" t="5556" r="1069" b="12179"/>
          <a:stretch>
            <a:fillRect/>
          </a:stretch>
        </p:blipFill>
        <p:spPr bwMode="auto">
          <a:xfrm>
            <a:off x="571472" y="3643314"/>
            <a:ext cx="3786214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Users\школа\AppData\Local\Microsoft\Windows\Temporary Internet Files\Content.Word\IMG_20211201_170254.jpg"/>
          <p:cNvPicPr/>
          <p:nvPr/>
        </p:nvPicPr>
        <p:blipFill>
          <a:blip r:embed="rId6" cstate="print"/>
          <a:srcRect l="14591" t="10897" r="2993" b="11325"/>
          <a:stretch>
            <a:fillRect/>
          </a:stretch>
        </p:blipFill>
        <p:spPr bwMode="auto">
          <a:xfrm rot="16200000">
            <a:off x="4421447" y="3722429"/>
            <a:ext cx="301575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215206" y="214290"/>
            <a:ext cx="15961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Приложение 3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:\Users\школа\AppData\Local\Microsoft\Windows\Temporary Internet Files\Content.Word\IMG_20211203_165652.jpg"/>
          <p:cNvPicPr/>
          <p:nvPr/>
        </p:nvPicPr>
        <p:blipFill>
          <a:blip r:embed="rId4" cstate="print"/>
          <a:srcRect l="6200" t="2137" r="9300" b="12179"/>
          <a:stretch>
            <a:fillRect/>
          </a:stretch>
        </p:blipFill>
        <p:spPr bwMode="auto">
          <a:xfrm rot="10800000">
            <a:off x="285720" y="714356"/>
            <a:ext cx="6858048" cy="5286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428604"/>
            <a:ext cx="8286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" name="Рисунок 3" descr="D:\Users\школа\AppData\Local\Microsoft\Windows\Temporary Internet Files\Content.Word\IMG_20211203_165838.jpg"/>
          <p:cNvPicPr/>
          <p:nvPr/>
        </p:nvPicPr>
        <p:blipFill>
          <a:blip r:embed="rId3" cstate="print"/>
          <a:srcRect t="14744" r="5719" b="27778"/>
          <a:stretch>
            <a:fillRect/>
          </a:stretch>
        </p:blipFill>
        <p:spPr bwMode="auto">
          <a:xfrm rot="10800000">
            <a:off x="500031" y="428604"/>
            <a:ext cx="4714909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Users\школа\AppData\Local\Microsoft\Windows\Temporary Internet Files\Content.Word\IMG_20211203_165106.jpg"/>
          <p:cNvPicPr/>
          <p:nvPr/>
        </p:nvPicPr>
        <p:blipFill>
          <a:blip r:embed="rId4" cstate="print"/>
          <a:srcRect l="5933" t="33654" r="15019" b="30168"/>
          <a:stretch>
            <a:fillRect/>
          </a:stretch>
        </p:blipFill>
        <p:spPr bwMode="auto">
          <a:xfrm>
            <a:off x="500034" y="3143248"/>
            <a:ext cx="471490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000892" y="214290"/>
            <a:ext cx="15961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Приложение 4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wzdWUMs4QP4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3" name="Рисунок 2" descr="D:\Users\школа\AppData\Local\Microsoft\Windows\Temporary Internet Files\Content.Word\IMG_20211203_164446.jpg"/>
          <p:cNvPicPr/>
          <p:nvPr/>
        </p:nvPicPr>
        <p:blipFill>
          <a:blip r:embed="rId3" cstate="print"/>
          <a:srcRect l="1764" t="3207" r="2724" b="5502"/>
          <a:stretch>
            <a:fillRect/>
          </a:stretch>
        </p:blipFill>
        <p:spPr bwMode="auto">
          <a:xfrm rot="5400000">
            <a:off x="6130896" y="1798666"/>
            <a:ext cx="2954437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7143768" y="214290"/>
            <a:ext cx="15961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Приложение 5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D:\Users\школа\AppData\Local\Microsoft\Windows\Temporary Internet Files\Content.Word\IMG_20211201_172013.jpg"/>
          <p:cNvPicPr/>
          <p:nvPr/>
        </p:nvPicPr>
        <p:blipFill>
          <a:blip r:embed="rId4" cstate="print"/>
          <a:srcRect l="7055"/>
          <a:stretch>
            <a:fillRect/>
          </a:stretch>
        </p:blipFill>
        <p:spPr bwMode="auto">
          <a:xfrm>
            <a:off x="428596" y="357166"/>
            <a:ext cx="2857520" cy="2309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Users\школа\AppData\Local\Microsoft\Windows\Temporary Internet Files\Content.Word\IMG_20211201_172059.jpg"/>
          <p:cNvPicPr/>
          <p:nvPr/>
        </p:nvPicPr>
        <p:blipFill>
          <a:blip r:embed="rId5" cstate="print"/>
          <a:srcRect l="6859" r="3249"/>
          <a:stretch>
            <a:fillRect/>
          </a:stretch>
        </p:blipFill>
        <p:spPr bwMode="auto">
          <a:xfrm>
            <a:off x="3786182" y="357166"/>
            <a:ext cx="237172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Users\школа\AppData\Local\Microsoft\Windows\Temporary Internet Files\Content.Word\IMG_20211201_172039.jpg"/>
          <p:cNvPicPr/>
          <p:nvPr/>
        </p:nvPicPr>
        <p:blipFill>
          <a:blip r:embed="rId6" cstate="print"/>
          <a:srcRect l="5452" t="2404"/>
          <a:stretch>
            <a:fillRect/>
          </a:stretch>
        </p:blipFill>
        <p:spPr bwMode="auto">
          <a:xfrm>
            <a:off x="428596" y="2928934"/>
            <a:ext cx="2786082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Users\школа\AppData\Local\Microsoft\Windows\Temporary Internet Files\Content.Word\IMG_20211201_172230.jpg"/>
          <p:cNvPicPr/>
          <p:nvPr/>
        </p:nvPicPr>
        <p:blipFill>
          <a:blip r:embed="rId7" cstate="print"/>
          <a:srcRect l="5933"/>
          <a:stretch>
            <a:fillRect/>
          </a:stretch>
        </p:blipFill>
        <p:spPr bwMode="auto">
          <a:xfrm>
            <a:off x="3786182" y="3500438"/>
            <a:ext cx="2357454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С.Ф. Марков и его ученики</a:t>
            </a:r>
            <a:endParaRPr lang="ru-RU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школа\Desktop\Новая папка Марков С.Ф\Новая папка Марков С.Ф\5 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85786" y="1428736"/>
            <a:ext cx="3046402" cy="4786346"/>
          </a:xfrm>
          <a:prstGeom prst="rect">
            <a:avLst/>
          </a:prstGeom>
          <a:noFill/>
        </p:spPr>
      </p:pic>
      <p:pic>
        <p:nvPicPr>
          <p:cNvPr id="1026" name="Picture 2" descr="C:\Users\школа\Desktop\Новая папка Марков С.Ф\Новая папка Марков С.Ф\4 0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600200"/>
            <a:ext cx="292895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Методическая работа С.Ф.Маркова</a:t>
            </a:r>
            <a:endParaRPr lang="ru-RU" sz="3200" dirty="0">
              <a:ln>
                <a:solidFill>
                  <a:schemeClr val="tx1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школа\Desktop\Новая папка Марков С.Ф\Новая папка Марков С.Ф\7 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57158" y="1285860"/>
            <a:ext cx="2639117" cy="4686320"/>
          </a:xfrm>
          <a:prstGeom prst="rect">
            <a:avLst/>
          </a:prstGeom>
          <a:noFill/>
        </p:spPr>
      </p:pic>
      <p:pic>
        <p:nvPicPr>
          <p:cNvPr id="3076" name="Picture 4" descr="C:\Users\школа\Desktop\Новая папка Марков С.Ф\Новая папка Марков С.Ф\8 0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214678" y="1285860"/>
            <a:ext cx="2450524" cy="4614882"/>
          </a:xfrm>
          <a:prstGeom prst="rect">
            <a:avLst/>
          </a:prstGeom>
          <a:noFill/>
        </p:spPr>
      </p:pic>
      <p:pic>
        <p:nvPicPr>
          <p:cNvPr id="5" name="Picture 2" descr="C:\Users\школа\Desktop\Новая папка Марков С.Ф\Новая папка Марков С.Ф\9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1142984"/>
            <a:ext cx="2460831" cy="1669358"/>
          </a:xfrm>
          <a:prstGeom prst="rect">
            <a:avLst/>
          </a:prstGeom>
          <a:noFill/>
        </p:spPr>
      </p:pic>
      <p:pic>
        <p:nvPicPr>
          <p:cNvPr id="6" name="Рисунок 5" descr="D:\Users\школа\AppData\Local\Microsoft\Windows\Temporary Internet Files\Content.Word\IMG_20211203_164731.jpg"/>
          <p:cNvPicPr/>
          <p:nvPr/>
        </p:nvPicPr>
        <p:blipFill>
          <a:blip r:embed="rId5" cstate="print"/>
          <a:srcRect l="15393" t="6490" r="10208" b="2644"/>
          <a:stretch>
            <a:fillRect/>
          </a:stretch>
        </p:blipFill>
        <p:spPr bwMode="auto">
          <a:xfrm>
            <a:off x="6072198" y="3000372"/>
            <a:ext cx="1999343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Школьный краеведческий музей</a:t>
            </a:r>
            <a:endParaRPr lang="ru-RU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школа\Desktop\Новая папка Марков С.Ф\Новая папка Марков С.Ф\11 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9487" t="2525" r="3701"/>
          <a:stretch>
            <a:fillRect/>
          </a:stretch>
        </p:blipFill>
        <p:spPr bwMode="auto">
          <a:xfrm>
            <a:off x="928662" y="1357298"/>
            <a:ext cx="3143272" cy="5000660"/>
          </a:xfrm>
          <a:prstGeom prst="rect">
            <a:avLst/>
          </a:prstGeom>
          <a:noFill/>
        </p:spPr>
      </p:pic>
      <p:pic>
        <p:nvPicPr>
          <p:cNvPr id="5123" name="Picture 3" descr="C:\Users\школа\Desktop\Новая папка Марков С.Ф\Новая папка Марков С.Ф\10 00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857752" y="1000108"/>
            <a:ext cx="3349064" cy="54272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 idx="4294967295"/>
          </p:nvPr>
        </p:nvSpPr>
        <p:spPr>
          <a:xfrm>
            <a:off x="642910" y="285728"/>
            <a:ext cx="7715304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Школьный краеведческий музей</a:t>
            </a:r>
            <a:endParaRPr lang="ru-RU" sz="36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D:\Users\школа\AppData\Local\Microsoft\Windows\Temporary Internet Files\Content.Word\IMG_20211203_164843.jpg"/>
          <p:cNvPicPr/>
          <p:nvPr/>
        </p:nvPicPr>
        <p:blipFill>
          <a:blip r:embed="rId2" cstate="print"/>
          <a:srcRect l="25655" t="30769" r="10849" b="13889"/>
          <a:stretch>
            <a:fillRect/>
          </a:stretch>
        </p:blipFill>
        <p:spPr bwMode="auto">
          <a:xfrm rot="16200000">
            <a:off x="-116716" y="2331237"/>
            <a:ext cx="4714908" cy="3338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Users\школа\AppData\Local\Microsoft\Windows\Temporary Internet Files\Content.Word\IMG_20211203_164840.jpg"/>
          <p:cNvPicPr/>
          <p:nvPr/>
        </p:nvPicPr>
        <p:blipFill>
          <a:blip r:embed="rId3" cstate="print"/>
          <a:srcRect l="20203" t="7906" r="27044" b="7051"/>
          <a:stretch>
            <a:fillRect/>
          </a:stretch>
        </p:blipFill>
        <p:spPr bwMode="auto">
          <a:xfrm rot="16200000">
            <a:off x="4214813" y="2285988"/>
            <a:ext cx="4714908" cy="34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5373</TotalTime>
  <Words>1252</Words>
  <Application>Microsoft Office PowerPoint</Application>
  <PresentationFormat>Экран (4:3)</PresentationFormat>
  <Paragraphs>124</Paragraphs>
  <Slides>20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 </vt:lpstr>
      <vt:lpstr>Слайд 12</vt:lpstr>
      <vt:lpstr>Слайд 13</vt:lpstr>
      <vt:lpstr>Слайд 14</vt:lpstr>
      <vt:lpstr>Слайд 15</vt:lpstr>
      <vt:lpstr>Слайд 16</vt:lpstr>
      <vt:lpstr>С.Ф. Марков и его ученики</vt:lpstr>
      <vt:lpstr>Методическая работа С.Ф.Маркова</vt:lpstr>
      <vt:lpstr>Школьный краеведческий музей</vt:lpstr>
      <vt:lpstr>Школьный краеведческий музей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МБДОУ «Ромодановский детский сад комбинированного вида»</dc:title>
  <dc:creator>Admin</dc:creator>
  <cp:lastModifiedBy>школа</cp:lastModifiedBy>
  <cp:revision>62</cp:revision>
  <dcterms:created xsi:type="dcterms:W3CDTF">2015-04-20T07:27:47Z</dcterms:created>
  <dcterms:modified xsi:type="dcterms:W3CDTF">2023-04-13T23:03:48Z</dcterms:modified>
</cp:coreProperties>
</file>